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56" r:id="rId5"/>
    <p:sldId id="265" r:id="rId6"/>
    <p:sldId id="266" r:id="rId7"/>
    <p:sldId id="286" r:id="rId8"/>
    <p:sldId id="264" r:id="rId9"/>
    <p:sldId id="287" r:id="rId10"/>
    <p:sldId id="288" r:id="rId11"/>
    <p:sldId id="283" r:id="rId12"/>
    <p:sldId id="272" r:id="rId13"/>
    <p:sldId id="295" r:id="rId14"/>
    <p:sldId id="296" r:id="rId15"/>
    <p:sldId id="297" r:id="rId16"/>
    <p:sldId id="285" r:id="rId17"/>
    <p:sldId id="267" r:id="rId18"/>
    <p:sldId id="289" r:id="rId19"/>
    <p:sldId id="290" r:id="rId20"/>
    <p:sldId id="291" r:id="rId21"/>
    <p:sldId id="280" r:id="rId22"/>
    <p:sldId id="292" r:id="rId23"/>
    <p:sldId id="293" r:id="rId24"/>
    <p:sldId id="284" r:id="rId25"/>
    <p:sldId id="294" r:id="rId26"/>
    <p:sldId id="298" r:id="rId27"/>
    <p:sldId id="282" r:id="rId28"/>
    <p:sldId id="26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97589" y="2243470"/>
            <a:ext cx="11658598" cy="85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072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97589" y="233680"/>
            <a:ext cx="11658598" cy="2094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 userDrawn="1"/>
        </p:nvCxnSpPr>
        <p:spPr>
          <a:xfrm>
            <a:off x="197589" y="2288074"/>
            <a:ext cx="116585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8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조페이지배경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강조페이지배경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강조페이지배경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6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90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7088" y="0"/>
            <a:ext cx="12192000" cy="6858000"/>
          </a:xfrm>
          <a:prstGeom prst="rect">
            <a:avLst/>
          </a:prstGeom>
        </p:spPr>
      </p:pic>
      <p:sp>
        <p:nvSpPr>
          <p:cNvPr id="13" name="타원 12"/>
          <p:cNvSpPr/>
          <p:nvPr userDrawn="1"/>
        </p:nvSpPr>
        <p:spPr>
          <a:xfrm>
            <a:off x="7315199" y="1671121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 userDrawn="1"/>
        </p:nvSpPr>
        <p:spPr>
          <a:xfrm>
            <a:off x="6989341" y="1362704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 userDrawn="1"/>
        </p:nvSpPr>
        <p:spPr>
          <a:xfrm>
            <a:off x="7386812" y="1524715"/>
            <a:ext cx="3924876" cy="392487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 userDrawn="1"/>
        </p:nvSpPr>
        <p:spPr>
          <a:xfrm>
            <a:off x="7386812" y="1318563"/>
            <a:ext cx="4274162" cy="42741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7113606" y="1265274"/>
            <a:ext cx="4264969" cy="4190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522554" y="1265274"/>
            <a:ext cx="4671633" cy="4450215"/>
            <a:chOff x="6989341" y="1265274"/>
            <a:chExt cx="4671633" cy="4450215"/>
          </a:xfrm>
        </p:grpSpPr>
        <p:sp>
          <p:nvSpPr>
            <p:cNvPr id="13" name="타원 12"/>
            <p:cNvSpPr/>
            <p:nvPr userDrawn="1"/>
          </p:nvSpPr>
          <p:spPr>
            <a:xfrm>
              <a:off x="7315199" y="1671121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6989341" y="1362704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7386812" y="1524715"/>
              <a:ext cx="3924876" cy="392487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7386812" y="1318563"/>
              <a:ext cx="4274162" cy="42741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7113606" y="1265274"/>
              <a:ext cx="4264969" cy="41907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3760183" y="1203892"/>
            <a:ext cx="4671633" cy="4450215"/>
            <a:chOff x="6989341" y="1265274"/>
            <a:chExt cx="4671633" cy="4450215"/>
          </a:xfrm>
        </p:grpSpPr>
        <p:sp>
          <p:nvSpPr>
            <p:cNvPr id="13" name="타원 12"/>
            <p:cNvSpPr/>
            <p:nvPr userDrawn="1"/>
          </p:nvSpPr>
          <p:spPr>
            <a:xfrm>
              <a:off x="7315199" y="1671121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6989341" y="1362704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7386812" y="1524715"/>
              <a:ext cx="3924876" cy="392487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7386812" y="1318563"/>
              <a:ext cx="4274162" cy="42741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7113606" y="1265274"/>
              <a:ext cx="4264969" cy="41907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0286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63" r:id="rId9"/>
    <p:sldLayoutId id="2147483655" r:id="rId10"/>
    <p:sldLayoutId id="2147483664" r:id="rId11"/>
    <p:sldLayoutId id="2147483656" r:id="rId12"/>
    <p:sldLayoutId id="214748366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eoul.go.kr/dataList/datasetList.do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ds10226.cafe24.com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214" y="2174869"/>
            <a:ext cx="668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손 안의 강남상권</a:t>
            </a:r>
            <a:endParaRPr lang="en-US" altLang="ko-KR" sz="36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600" b="1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강남 외식업 상권분석</a:t>
            </a:r>
            <a:r>
              <a:rPr lang="ko-KR" altLang="en-US" sz="36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웹사이트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61507" y="3434316"/>
            <a:ext cx="6520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5DE1FC-AC4D-41EC-8245-FAB7755522B0}"/>
              </a:ext>
            </a:extLst>
          </p:cNvPr>
          <p:cNvSpPr txBox="1"/>
          <p:nvPr/>
        </p:nvSpPr>
        <p:spPr>
          <a:xfrm>
            <a:off x="9679806" y="3166710"/>
            <a:ext cx="25121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개발자</a:t>
            </a:r>
            <a:r>
              <a:rPr lang="en-US" altLang="ko-KR" dirty="0">
                <a:solidFill>
                  <a:schemeClr val="bg1"/>
                </a:solidFill>
              </a:rPr>
              <a:t>:	</a:t>
            </a:r>
            <a:r>
              <a:rPr lang="ko-KR" altLang="en-US" dirty="0">
                <a:solidFill>
                  <a:schemeClr val="bg1"/>
                </a:solidFill>
              </a:rPr>
              <a:t>이 영 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   원</a:t>
            </a:r>
            <a:r>
              <a:rPr lang="en-US" altLang="ko-KR" dirty="0">
                <a:solidFill>
                  <a:schemeClr val="bg1"/>
                </a:solidFill>
              </a:rPr>
              <a:t>:	</a:t>
            </a:r>
            <a:r>
              <a:rPr lang="ko-KR" altLang="en-US" dirty="0">
                <a:solidFill>
                  <a:schemeClr val="bg1"/>
                </a:solidFill>
              </a:rPr>
              <a:t>강 한 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김 다 솔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김 상 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김 정 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방 기 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신 동 수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주요 기능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상권 평가</a:t>
            </a:r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2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D8270-9AFD-40EA-8588-EE6D47625C54}"/>
              </a:ext>
            </a:extLst>
          </p:cNvPr>
          <p:cNvSpPr txBox="1"/>
          <p:nvPr/>
        </p:nvSpPr>
        <p:spPr>
          <a:xfrm>
            <a:off x="3602665" y="1884456"/>
            <a:ext cx="6930102" cy="8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상세평가 지수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성장성</a:t>
            </a:r>
            <a:r>
              <a:rPr lang="en-US" altLang="ko-KR" dirty="0"/>
              <a:t>, </a:t>
            </a:r>
            <a:r>
              <a:rPr lang="ko-KR" altLang="en-US" dirty="0"/>
              <a:t>안정성</a:t>
            </a:r>
            <a:r>
              <a:rPr lang="en-US" altLang="ko-KR" dirty="0"/>
              <a:t>, </a:t>
            </a:r>
            <a:r>
              <a:rPr lang="ko-KR" altLang="en-US" dirty="0"/>
              <a:t>영업력</a:t>
            </a:r>
            <a:r>
              <a:rPr lang="en-US" altLang="ko-KR" dirty="0"/>
              <a:t>, </a:t>
            </a:r>
            <a:r>
              <a:rPr lang="ko-KR" altLang="en-US" dirty="0"/>
              <a:t>구매력</a:t>
            </a:r>
            <a:r>
              <a:rPr lang="en-US" altLang="ko-KR" dirty="0"/>
              <a:t>, </a:t>
            </a:r>
            <a:r>
              <a:rPr lang="ko-KR" altLang="en-US" dirty="0" err="1"/>
              <a:t>집객력에</a:t>
            </a:r>
            <a:r>
              <a:rPr lang="ko-KR" altLang="en-US" dirty="0"/>
              <a:t> 대한 상세 점수 보기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3222F5C-EF89-4D87-B6CF-85C09299B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6" y="3131088"/>
            <a:ext cx="3727398" cy="2882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E52ED7-586A-496C-BE6D-B34DF53E0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74" y="3131088"/>
            <a:ext cx="3727398" cy="3142429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57F45F33-55F4-40A1-A528-29E10533C5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83" y="3131088"/>
            <a:ext cx="3727398" cy="29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4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800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003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46432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DB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스키마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Folder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03| Spring </a:t>
            </a:r>
            <a:r>
              <a:rPr lang="ko-KR" altLang="en-US" dirty="0"/>
              <a:t>구조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데이터베이스 개체</a:t>
            </a:r>
            <a:r>
              <a:rPr lang="en-US" altLang="ko-KR" sz="3600" dirty="0"/>
              <a:t>-</a:t>
            </a:r>
            <a:r>
              <a:rPr lang="ko-KR" altLang="en-US" sz="3600" dirty="0"/>
              <a:t>관계 모델</a:t>
            </a:r>
            <a:r>
              <a:rPr lang="en-US" altLang="ko-KR" sz="3600" dirty="0"/>
              <a:t>(ERD)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3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설계</a:t>
            </a:r>
          </a:p>
        </p:txBody>
      </p:sp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A361F6A-047E-4F2C-912F-AEB2E18E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04" y="1884456"/>
            <a:ext cx="6444418" cy="4826063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2EE4BA6A-FB96-45B1-B303-62023B58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9" y="5262719"/>
            <a:ext cx="35718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DB </a:t>
            </a:r>
            <a:r>
              <a:rPr lang="ko-KR" altLang="en-US" dirty="0"/>
              <a:t>스키마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Folder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구조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03| Spring </a:t>
            </a:r>
            <a:r>
              <a:rPr lang="ko-KR" altLang="en-US" dirty="0"/>
              <a:t>구조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en-US" altLang="ko-KR" sz="3600"/>
              <a:t>java, xml </a:t>
            </a:r>
            <a:r>
              <a:rPr lang="ko-KR" altLang="en-US" sz="3600" dirty="0"/>
              <a:t>파일 경로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/>
              <a:t>3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설계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BDE07B-E793-449E-8435-23844B96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65" y="2161458"/>
            <a:ext cx="8296127" cy="368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8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01 | DB </a:t>
            </a:r>
            <a:r>
              <a:rPr lang="ko-KR" altLang="en-US"/>
              <a:t>스키마</a:t>
            </a:r>
            <a:endParaRPr lang="en-US" altLang="ko-KR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>
                <a:solidFill>
                  <a:schemeClr val="accent1">
                    <a:lumMod val="75000"/>
                  </a:schemeClr>
                </a:solidFill>
              </a:rPr>
              <a:t>02 | Folder 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</a:rPr>
              <a:t>구조</a:t>
            </a:r>
            <a:endParaRPr lang="en-US" altLang="ko-KR" sz="2400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03| Spring </a:t>
            </a:r>
            <a:r>
              <a:rPr lang="ko-KR" altLang="en-US"/>
              <a:t>구조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en-US" altLang="ko-KR" sz="3600"/>
              <a:t>jsp</a:t>
            </a:r>
            <a:r>
              <a:rPr lang="ko-KR" altLang="en-US" sz="3600"/>
              <a:t>파일 경로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/>
              <a:t>3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설계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96E9C2-5ECE-49F5-865E-372E7A969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65" y="3456652"/>
            <a:ext cx="8337697" cy="6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DB </a:t>
            </a:r>
            <a:r>
              <a:rPr lang="ko-KR" altLang="en-US" dirty="0"/>
              <a:t>스키마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Folder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03| Spring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구조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en-US" altLang="ko-KR" sz="3600" dirty="0"/>
              <a:t>Spring MVC </a:t>
            </a:r>
            <a:r>
              <a:rPr lang="ko-KR" altLang="en-US" sz="3600" dirty="0"/>
              <a:t>흐름도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/>
              <a:t>3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설계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7C2351-9D65-4726-B6B9-DE997941A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66" y="2479040"/>
            <a:ext cx="8216294" cy="32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1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800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004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65166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단위 테스트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기본정보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8B1093F-C98D-4B2A-B909-54647CFA3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97" y="1680854"/>
            <a:ext cx="4112368" cy="1057627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1A230B8-6635-409F-9A6F-FB194D605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76" y="2857593"/>
            <a:ext cx="8224986" cy="39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8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단위 테스트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평가종합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63CED20-79BA-4272-B45A-EBF5D6A0E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85" y="2073727"/>
            <a:ext cx="8159184" cy="38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5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단위 테스트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평가지수 추이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8F2F6FB-D495-4684-9B7F-F9DB95809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93" y="2142688"/>
            <a:ext cx="8337697" cy="3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8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457" y="4210495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9567" y="4210495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4746" y="4210495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4035" y="423288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구현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870" y="4741264"/>
            <a:ext cx="2082857" cy="782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</a:t>
            </a:r>
            <a:r>
              <a:rPr lang="ko-KR" altLang="en-US" sz="1600" dirty="0"/>
              <a:t>소 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02 | </a:t>
            </a:r>
            <a:r>
              <a:rPr lang="ko-KR" altLang="en-US" sz="1600" dirty="0"/>
              <a:t>기 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0746" y="4763386"/>
            <a:ext cx="1492716" cy="413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</a:t>
            </a:r>
            <a:r>
              <a:rPr lang="ko-KR" altLang="en-US" sz="1600" dirty="0"/>
              <a:t>주요 기능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295621" y="4763386"/>
            <a:ext cx="1665841" cy="151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DB </a:t>
            </a:r>
            <a:r>
              <a:rPr lang="ko-KR" altLang="en-US" sz="1600" dirty="0"/>
              <a:t>스키마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02 | Folder </a:t>
            </a:r>
            <a:r>
              <a:rPr lang="ko-KR" altLang="en-US" sz="1600" dirty="0"/>
              <a:t>구조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03 | Spring </a:t>
            </a:r>
            <a:r>
              <a:rPr lang="ko-KR" altLang="en-US" sz="1600" dirty="0"/>
              <a:t>구조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630495" y="4743016"/>
            <a:ext cx="1705916" cy="782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</a:t>
            </a:r>
            <a:r>
              <a:rPr lang="ko-KR" altLang="en-US" sz="1600" dirty="0"/>
              <a:t>구현 화면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02 | </a:t>
            </a:r>
            <a:r>
              <a:rPr lang="ko-KR" altLang="en-US" sz="1600" dirty="0"/>
              <a:t>단위 테스트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EA4D47-78B0-4F77-B215-57DA548D28BC}"/>
              </a:ext>
            </a:extLst>
          </p:cNvPr>
          <p:cNvSpPr txBox="1"/>
          <p:nvPr/>
        </p:nvSpPr>
        <p:spPr>
          <a:xfrm>
            <a:off x="353154" y="15439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AE4684-DB9E-4F51-BCCC-CAD33AC6A6C5}"/>
              </a:ext>
            </a:extLst>
          </p:cNvPr>
          <p:cNvGrpSpPr/>
          <p:nvPr/>
        </p:nvGrpSpPr>
        <p:grpSpPr>
          <a:xfrm>
            <a:off x="625870" y="3044177"/>
            <a:ext cx="10605135" cy="769646"/>
            <a:chOff x="353154" y="3409152"/>
            <a:chExt cx="10605135" cy="7696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E59021-118E-4B9F-9A7F-DF86576EC928}"/>
                </a:ext>
              </a:extLst>
            </p:cNvPr>
            <p:cNvSpPr txBox="1"/>
            <p:nvPr userDrawn="1"/>
          </p:nvSpPr>
          <p:spPr>
            <a:xfrm>
              <a:off x="353154" y="3409152"/>
              <a:ext cx="8707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6063D-F3CD-4A97-84BE-69AFEC89D560}"/>
                </a:ext>
              </a:extLst>
            </p:cNvPr>
            <p:cNvSpPr txBox="1"/>
            <p:nvPr userDrawn="1"/>
          </p:nvSpPr>
          <p:spPr>
            <a:xfrm>
              <a:off x="2688030" y="3409152"/>
              <a:ext cx="9532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002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B219C6-A8BC-44E7-985C-9492A81F7447}"/>
                </a:ext>
              </a:extLst>
            </p:cNvPr>
            <p:cNvSpPr txBox="1"/>
            <p:nvPr userDrawn="1"/>
          </p:nvSpPr>
          <p:spPr>
            <a:xfrm>
              <a:off x="5022905" y="3409152"/>
              <a:ext cx="9482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003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7165EE-C5DB-412F-B35D-E412C596A45B}"/>
                </a:ext>
              </a:extLst>
            </p:cNvPr>
            <p:cNvSpPr txBox="1"/>
            <p:nvPr userDrawn="1"/>
          </p:nvSpPr>
          <p:spPr>
            <a:xfrm>
              <a:off x="7357779" y="3409152"/>
              <a:ext cx="9520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004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4DE728-CCB1-491A-B9DF-F67C9522CA7D}"/>
                </a:ext>
              </a:extLst>
            </p:cNvPr>
            <p:cNvSpPr txBox="1"/>
            <p:nvPr/>
          </p:nvSpPr>
          <p:spPr>
            <a:xfrm>
              <a:off x="9696405" y="3409357"/>
              <a:ext cx="126188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005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DEB68F-25A3-4CF4-8DBE-8C826DA90982}"/>
              </a:ext>
            </a:extLst>
          </p:cNvPr>
          <p:cNvSpPr txBox="1"/>
          <p:nvPr/>
        </p:nvSpPr>
        <p:spPr>
          <a:xfrm>
            <a:off x="10270485" y="4232886"/>
            <a:ext cx="659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기타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C1001-6E3B-4AA3-81B5-537563299967}"/>
              </a:ext>
            </a:extLst>
          </p:cNvPr>
          <p:cNvSpPr txBox="1"/>
          <p:nvPr/>
        </p:nvSpPr>
        <p:spPr>
          <a:xfrm>
            <a:off x="9969121" y="4763386"/>
            <a:ext cx="1026243" cy="782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</a:t>
            </a:r>
            <a:r>
              <a:rPr lang="ko-KR" altLang="en-US" sz="1600" dirty="0"/>
              <a:t>참고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02 </a:t>
            </a:r>
            <a:r>
              <a:rPr lang="en-US" altLang="ko-KR" sz="1600" dirty="0"/>
              <a:t>| </a:t>
            </a:r>
            <a:r>
              <a:rPr lang="ko-KR" altLang="en-US" sz="1600" dirty="0"/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단위 테스트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상세평가 지수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E0B55D2A-C0A9-478E-95DF-4861CED4A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9" y="3590107"/>
            <a:ext cx="6309335" cy="3002235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660B66-F133-477A-BEE3-23E8A6FCD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27" y="1702684"/>
            <a:ext cx="6309335" cy="30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구현 화면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단위 테스트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en-US" altLang="ko-KR" sz="3600" dirty="0"/>
              <a:t>DB Connection Test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133FD74-0EBC-4231-8BD3-9F76313B2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570" y="2426649"/>
            <a:ext cx="8190222" cy="29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74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구현 화면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단위 테스트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en-US" altLang="ko-KR" sz="3600" dirty="0"/>
              <a:t>Calculation Test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C726E79-7C15-4CEA-B168-2B1F3554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25" y="1714650"/>
            <a:ext cx="7629175" cy="49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71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구현 화면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단위 테스트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en-US" altLang="ko-KR" sz="3600" dirty="0"/>
              <a:t>Data Null Exception Test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173B33D-4180-4BCE-ADCD-FF54E5905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08" y="2079057"/>
            <a:ext cx="8176884" cy="38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800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005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301534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</a:t>
            </a:r>
            <a:r>
              <a:rPr lang="en-US" altLang="ko-KR"/>
              <a:t>| </a:t>
            </a:r>
            <a:r>
              <a:rPr lang="ko-KR" altLang="en-US"/>
              <a:t>소감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5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849639-D746-4C4F-83BE-19113ACC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39312" y="1471704"/>
            <a:ext cx="1835100" cy="1078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1D01B4-A9B2-456E-B96F-E5FC368A6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2686" y="1537365"/>
            <a:ext cx="1711077" cy="1080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A51545-E791-46AD-8AFC-C3AA448BA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02205" y="2767848"/>
            <a:ext cx="1944216" cy="1008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4E3207-6C6F-45A9-B991-59A6DB6BA1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73805" y="2767848"/>
            <a:ext cx="1988840" cy="10081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491291-9408-4EDA-8C18-C006CAE3F3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18429" y="3919976"/>
            <a:ext cx="1944216" cy="7200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0B838A-8F9A-4BCF-8F4C-3CF8A7FD5E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90226" y="4864306"/>
            <a:ext cx="2696110" cy="14710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2E94EB-00A7-472F-9E57-9E0275857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24" y="4744134"/>
            <a:ext cx="1857375" cy="1857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8EC1F-3271-47B7-B224-B57BF099F9FA}"/>
              </a:ext>
            </a:extLst>
          </p:cNvPr>
          <p:cNvSpPr txBox="1"/>
          <p:nvPr/>
        </p:nvSpPr>
        <p:spPr>
          <a:xfrm>
            <a:off x="9494212" y="1884199"/>
            <a:ext cx="3301465" cy="424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개 발 언 어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Java 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JSP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JavaScript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개 발 도 구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Eclipes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Visual Studio Code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MySQL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개 발 환 경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Window 10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Apache Tomcat 8.5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개 발 </a:t>
            </a:r>
            <a:r>
              <a:rPr lang="en-US" altLang="ko-KR" sz="1400" dirty="0"/>
              <a:t>H/W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PC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23D92713-B93E-4B8A-B7B8-C3F504B3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개발 환경 및 주요 기술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6A71A8-2618-4E18-A9AE-F8A2137974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923763" y="4184663"/>
            <a:ext cx="1368152" cy="120669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A93647B-1EAF-49A8-A149-6604A04EF5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45" y="5115654"/>
            <a:ext cx="2112452" cy="1426787"/>
          </a:xfrm>
          <a:prstGeom prst="rect">
            <a:avLst/>
          </a:prstGeom>
        </p:spPr>
      </p:pic>
      <p:pic>
        <p:nvPicPr>
          <p:cNvPr id="9" name="그림 8" descr="음식이(가) 표시된 사진&#10;&#10;자동 생성된 설명">
            <a:extLst>
              <a:ext uri="{FF2B5EF4-FFF2-40B4-BE49-F238E27FC236}">
                <a16:creationId xmlns:a16="http://schemas.microsoft.com/office/drawing/2014/main" id="{ADA78350-27DA-43F1-8F07-B005BA647C7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39" y="3752705"/>
            <a:ext cx="2995673" cy="157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B46959-834F-43CE-9297-231A13C87AB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85950" y="3980705"/>
            <a:ext cx="1944216" cy="617481"/>
          </a:xfrm>
          <a:prstGeom prst="rect">
            <a:avLst/>
          </a:prstGeom>
        </p:spPr>
      </p:pic>
      <p:pic>
        <p:nvPicPr>
          <p:cNvPr id="7" name="그림 6" descr="그리기, 앉아있는, 표지판, 남자이(가) 표시된 사진&#10;&#10;자동 생성된 설명">
            <a:extLst>
              <a:ext uri="{FF2B5EF4-FFF2-40B4-BE49-F238E27FC236}">
                <a16:creationId xmlns:a16="http://schemas.microsoft.com/office/drawing/2014/main" id="{25BA722A-F78A-44A7-ABF4-25703DAC6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45" y="2766450"/>
            <a:ext cx="2033662" cy="10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</a:t>
            </a:r>
            <a:r>
              <a:rPr lang="en-US" altLang="ko-KR"/>
              <a:t>| </a:t>
            </a:r>
            <a:r>
              <a:rPr lang="ko-KR" altLang="en-US"/>
              <a:t>소감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5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기타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23D92713-B93E-4B8A-B7B8-C3F504B3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기준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89659-DBB3-4DCF-8243-4F3157D788B0}"/>
              </a:ext>
            </a:extLst>
          </p:cNvPr>
          <p:cNvSpPr txBox="1"/>
          <p:nvPr/>
        </p:nvSpPr>
        <p:spPr>
          <a:xfrm>
            <a:off x="3602665" y="1884456"/>
            <a:ext cx="7279237" cy="1682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400" dirty="0"/>
              <a:t>서울 </a:t>
            </a:r>
            <a:r>
              <a:rPr lang="ko-KR" altLang="en-US" sz="2400" dirty="0" err="1"/>
              <a:t>열린데이터</a:t>
            </a:r>
            <a:r>
              <a:rPr lang="ko-KR" altLang="en-US" sz="2400" dirty="0"/>
              <a:t> 광장</a:t>
            </a:r>
            <a:endParaRPr lang="en-US" altLang="ko-KR" sz="2400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2400" dirty="0"/>
              <a:t>(</a:t>
            </a:r>
            <a:r>
              <a:rPr lang="en-US" altLang="ko-KR" sz="2400" dirty="0">
                <a:hlinkClick r:id="rId2"/>
              </a:rPr>
              <a:t>https://data.seoul.go.kr/dataList/datasetList.do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2400" b="1" dirty="0"/>
              <a:t>서울시 </a:t>
            </a:r>
            <a:r>
              <a:rPr lang="ko-KR" altLang="en-US" sz="2400" b="1" dirty="0" err="1"/>
              <a:t>우리마을가게</a:t>
            </a:r>
            <a:r>
              <a:rPr lang="ko-KR" altLang="en-US" sz="2400" b="1" dirty="0"/>
              <a:t> 상권분석 서비스 사용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903167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참고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소감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어려웠던 점 및 느낀 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5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E4CB3-5DB5-43CD-BF67-E783514BB9DD}"/>
              </a:ext>
            </a:extLst>
          </p:cNvPr>
          <p:cNvSpPr txBox="1"/>
          <p:nvPr/>
        </p:nvSpPr>
        <p:spPr>
          <a:xfrm>
            <a:off x="3755065" y="4192095"/>
            <a:ext cx="7758855" cy="21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느낀 점</a:t>
            </a:r>
            <a:endParaRPr lang="en-US" altLang="ko-KR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dirty="0"/>
              <a:t>Model1</a:t>
            </a:r>
            <a:r>
              <a:rPr lang="ko-KR" altLang="en-US" dirty="0"/>
              <a:t> 방식보다 </a:t>
            </a:r>
            <a:r>
              <a:rPr lang="en-US" altLang="ko-KR" dirty="0"/>
              <a:t>Model2</a:t>
            </a:r>
            <a:r>
              <a:rPr lang="ko-KR" altLang="en-US" dirty="0"/>
              <a:t> 방식이 훨씬 체계적인 것을 체감했다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dirty="0"/>
              <a:t>기능 추가 및 수정이</a:t>
            </a:r>
            <a:r>
              <a:rPr lang="en-US" altLang="ko-KR" dirty="0"/>
              <a:t> </a:t>
            </a:r>
            <a:r>
              <a:rPr lang="ko-KR" altLang="en-US" dirty="0"/>
              <a:t>수월했고 코드를 깔끔하게 작성할 수 있었다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dirty="0"/>
              <a:t>무엇보다 단위 테스트하기 편했다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dirty="0"/>
              <a:t>단위 테스트를 적용하니 기능을 보다 더 독립적으로 작성할 수 있었다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F8F28-C475-4BD7-8860-E307890E2661}"/>
              </a:ext>
            </a:extLst>
          </p:cNvPr>
          <p:cNvSpPr txBox="1"/>
          <p:nvPr/>
        </p:nvSpPr>
        <p:spPr>
          <a:xfrm>
            <a:off x="3755065" y="1884456"/>
            <a:ext cx="7066358" cy="21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어려웠던 점</a:t>
            </a:r>
            <a:endParaRPr lang="en-US" altLang="ko-KR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pc="-100" dirty="0"/>
              <a:t>많은 양의 데이터를 계산하는 것이 계산 자체가 어려운 것이 아니라</a:t>
            </a:r>
            <a:endParaRPr lang="en-US" altLang="ko-KR" spc="-100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pc="-100" dirty="0"/>
              <a:t>양이 너무 많아서 힘든 점이 있었다</a:t>
            </a:r>
            <a:r>
              <a:rPr lang="en-US" altLang="ko-KR" spc="-100" dirty="0"/>
              <a:t>.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pc="-100" dirty="0"/>
              <a:t>또한 점수를 매기는 것은 내가 할 일이기 때문에 </a:t>
            </a:r>
            <a:endParaRPr lang="en-US" altLang="ko-KR" spc="-100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pc="-100" dirty="0"/>
              <a:t>비교할 데이터와 점수 기준을 정하는 것이 어려웠다</a:t>
            </a:r>
            <a:r>
              <a:rPr lang="en-US" altLang="ko-KR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0890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1098" y="2743200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5954" y="3508713"/>
            <a:ext cx="2244910" cy="411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/>
              <a:t>github</a:t>
            </a:r>
            <a:r>
              <a:rPr lang="en-US" altLang="ko-KR" sz="1600" dirty="0"/>
              <a:t>.com/</a:t>
            </a:r>
            <a:r>
              <a:rPr lang="en-US" altLang="ko-KR" sz="1600" dirty="0" err="1"/>
              <a:t>yeonggilee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580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001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+mj-ea"/>
                <a:ea typeface="+mj-ea"/>
              </a:rPr>
              <a:t>개요</a:t>
            </a:r>
            <a:endParaRPr lang="ko-KR" altLang="en-US" sz="20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소 개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기 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r>
              <a:rPr lang="en-US" altLang="ko-KR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손안의 강남 상권</a:t>
            </a:r>
            <a:endParaRPr lang="en-US" altLang="ko-KR" sz="36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470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1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개요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9688" y="3178916"/>
            <a:ext cx="8183651" cy="1678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 dirty="0"/>
              <a:t>‘</a:t>
            </a:r>
            <a:r>
              <a:rPr lang="ko-KR" altLang="en-US" sz="2400" dirty="0"/>
              <a:t>소상공인마당</a:t>
            </a:r>
            <a:r>
              <a:rPr lang="en-US" altLang="ko-KR" sz="2400" dirty="0"/>
              <a:t>’</a:t>
            </a:r>
            <a:r>
              <a:rPr lang="ko-KR" altLang="en-US" sz="2400" dirty="0"/>
              <a:t>의 상권정보시스템 웹사이트를 모티브로 한 </a:t>
            </a:r>
            <a:endParaRPr lang="en-US" altLang="ko-KR" sz="2400" dirty="0"/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 b="1" dirty="0"/>
              <a:t>강남 외식업 상권분석 웹사이트</a:t>
            </a:r>
            <a:endParaRPr lang="en-US" altLang="ko-KR" sz="2400" b="1" dirty="0"/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 dirty="0"/>
              <a:t>(</a:t>
            </a:r>
            <a:r>
              <a:rPr lang="en-US" altLang="ko-KR" sz="2400" dirty="0">
                <a:hlinkClick r:id="rId2"/>
              </a:rPr>
              <a:t>http://sds10226.cafe24.com/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053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소 개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기 능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목록</a:t>
            </a:r>
            <a:endParaRPr lang="en-US" altLang="ko-KR" sz="36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470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1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개요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77045" y="1853909"/>
            <a:ext cx="3054041" cy="5107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로그인</a:t>
            </a:r>
            <a:r>
              <a:rPr lang="en-US" altLang="ko-KR" sz="2000" dirty="0"/>
              <a:t>/</a:t>
            </a:r>
            <a:r>
              <a:rPr lang="ko-KR" altLang="en-US" sz="2000" dirty="0"/>
              <a:t>로그아웃 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회원 가입</a:t>
            </a:r>
            <a:r>
              <a:rPr lang="en-US" altLang="ko-KR" sz="2000" dirty="0"/>
              <a:t>/</a:t>
            </a:r>
            <a:r>
              <a:rPr lang="ko-KR" altLang="en-US" sz="2000" dirty="0"/>
              <a:t>수정/탈퇴 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지역</a:t>
            </a:r>
            <a:r>
              <a:rPr lang="en-US" altLang="ko-KR" sz="2000" dirty="0"/>
              <a:t>, </a:t>
            </a:r>
            <a:r>
              <a:rPr lang="ko-KR" altLang="en-US" sz="2000" dirty="0"/>
              <a:t>업종 검색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검색 기록 자동 저장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검색리스트 보기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상권평가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업종분석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매출분석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인구분석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지역분석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FAEEC-C6BB-4DA3-9236-3B5F367F5DEC}"/>
              </a:ext>
            </a:extLst>
          </p:cNvPr>
          <p:cNvSpPr txBox="1"/>
          <p:nvPr/>
        </p:nvSpPr>
        <p:spPr>
          <a:xfrm>
            <a:off x="8014955" y="1884456"/>
            <a:ext cx="169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*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담당 업무</a:t>
            </a:r>
          </a:p>
        </p:txBody>
      </p:sp>
    </p:spTree>
    <p:extLst>
      <p:ext uri="{BB962C8B-B14F-4D97-AF65-F5344CB8AC3E}">
        <p14:creationId xmlns:p14="http://schemas.microsoft.com/office/powerpoint/2010/main" val="159058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800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002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44710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주요 기능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상권 평가</a:t>
            </a:r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2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D8270-9AFD-40EA-8588-EE6D47625C54}"/>
              </a:ext>
            </a:extLst>
          </p:cNvPr>
          <p:cNvSpPr txBox="1"/>
          <p:nvPr/>
        </p:nvSpPr>
        <p:spPr>
          <a:xfrm>
            <a:off x="3602665" y="1884456"/>
            <a:ext cx="2666114" cy="8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분석 설정 정보 보기 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상권 주요 정보 보기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FA849C8-40C7-4893-B8E9-54B787B5E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70" y="2919989"/>
            <a:ext cx="5295086" cy="36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59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주요 기능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상권 평가</a:t>
            </a:r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2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D8270-9AFD-40EA-8588-EE6D47625C54}"/>
              </a:ext>
            </a:extLst>
          </p:cNvPr>
          <p:cNvSpPr txBox="1"/>
          <p:nvPr/>
        </p:nvSpPr>
        <p:spPr>
          <a:xfrm>
            <a:off x="3602665" y="1884456"/>
            <a:ext cx="4581703" cy="8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평가종합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선택영역</a:t>
            </a:r>
            <a:r>
              <a:rPr lang="en-US" altLang="ko-KR" dirty="0"/>
              <a:t>, </a:t>
            </a:r>
            <a:r>
              <a:rPr lang="ko-KR" altLang="en-US" dirty="0"/>
              <a:t>상권등급</a:t>
            </a:r>
            <a:r>
              <a:rPr lang="en-US" altLang="ko-KR" dirty="0"/>
              <a:t>, </a:t>
            </a:r>
            <a:r>
              <a:rPr lang="ko-KR" altLang="en-US" dirty="0"/>
              <a:t>상권평가지수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</a:p>
        </p:txBody>
      </p:sp>
      <p:pic>
        <p:nvPicPr>
          <p:cNvPr id="5" name="그림 4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9886EF37-D944-4FF7-9087-8700B558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20" y="2913622"/>
            <a:ext cx="5465385" cy="36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3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주요 기능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상권 평가</a:t>
            </a:r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2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D8270-9AFD-40EA-8588-EE6D47625C54}"/>
              </a:ext>
            </a:extLst>
          </p:cNvPr>
          <p:cNvSpPr txBox="1"/>
          <p:nvPr/>
        </p:nvSpPr>
        <p:spPr>
          <a:xfrm>
            <a:off x="3602665" y="1884456"/>
            <a:ext cx="3225563" cy="877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평가지수 추이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dirty="0"/>
              <a:t>1</a:t>
            </a:r>
            <a:r>
              <a:rPr lang="ko-KR" altLang="en-US" dirty="0"/>
              <a:t>년 내 분기별 데이터 비교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63FE67-67A8-41AA-9161-89563C45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01" y="2855260"/>
            <a:ext cx="5074223" cy="37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3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583</Words>
  <Application>Microsoft Office PowerPoint</Application>
  <PresentationFormat>와이드스크린</PresentationFormat>
  <Paragraphs>196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Noto Sans CJK KR Medium</vt:lpstr>
      <vt:lpstr>Proxima Nova Rg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프로젝트명: 내 손안의 강남 상권</vt:lpstr>
      <vt:lpstr>구현 기능 목록</vt:lpstr>
      <vt:lpstr>PowerPoint 프레젠테이션</vt:lpstr>
      <vt:lpstr>상권 평가1</vt:lpstr>
      <vt:lpstr>상권 평가2</vt:lpstr>
      <vt:lpstr>상권 평가3</vt:lpstr>
      <vt:lpstr>상권 평가4</vt:lpstr>
      <vt:lpstr>PowerPoint 프레젠테이션</vt:lpstr>
      <vt:lpstr>데이터베이스 개체-관계 모델(ERD)</vt:lpstr>
      <vt:lpstr>java, xml 파일 경로</vt:lpstr>
      <vt:lpstr>jsp파일 경로</vt:lpstr>
      <vt:lpstr>Spring MVC 흐름도</vt:lpstr>
      <vt:lpstr>PowerPoint 프레젠테이션</vt:lpstr>
      <vt:lpstr>기본정보</vt:lpstr>
      <vt:lpstr>평가종합</vt:lpstr>
      <vt:lpstr>평가지수 추이</vt:lpstr>
      <vt:lpstr>상세평가 지수</vt:lpstr>
      <vt:lpstr>DB Connection Test</vt:lpstr>
      <vt:lpstr>Calculation Test</vt:lpstr>
      <vt:lpstr>Data Null Exception Test</vt:lpstr>
      <vt:lpstr>PowerPoint 프레젠테이션</vt:lpstr>
      <vt:lpstr>개발 환경 및 주요 기술</vt:lpstr>
      <vt:lpstr>기준 데이터</vt:lpstr>
      <vt:lpstr>어려웠던 점 및 느낀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이영기</cp:lastModifiedBy>
  <cp:revision>156</cp:revision>
  <dcterms:created xsi:type="dcterms:W3CDTF">2015-03-07T06:54:13Z</dcterms:created>
  <dcterms:modified xsi:type="dcterms:W3CDTF">2020-02-07T14:53:07Z</dcterms:modified>
</cp:coreProperties>
</file>